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8"/>
  </p:notesMasterIdLst>
  <p:handoutMasterIdLst>
    <p:handoutMasterId r:id="rId29"/>
  </p:handoutMasterIdLst>
  <p:sldIdLst>
    <p:sldId id="282" r:id="rId2"/>
    <p:sldId id="258" r:id="rId3"/>
    <p:sldId id="259" r:id="rId4"/>
    <p:sldId id="278" r:id="rId5"/>
    <p:sldId id="273" r:id="rId6"/>
    <p:sldId id="257" r:id="rId7"/>
    <p:sldId id="276" r:id="rId8"/>
    <p:sldId id="281" r:id="rId9"/>
    <p:sldId id="264" r:id="rId10"/>
    <p:sldId id="277" r:id="rId11"/>
    <p:sldId id="275" r:id="rId12"/>
    <p:sldId id="260" r:id="rId13"/>
    <p:sldId id="261" r:id="rId14"/>
    <p:sldId id="262" r:id="rId15"/>
    <p:sldId id="263" r:id="rId16"/>
    <p:sldId id="266" r:id="rId17"/>
    <p:sldId id="268" r:id="rId18"/>
    <p:sldId id="267" r:id="rId19"/>
    <p:sldId id="269" r:id="rId20"/>
    <p:sldId id="270" r:id="rId21"/>
    <p:sldId id="271" r:id="rId22"/>
    <p:sldId id="272" r:id="rId23"/>
    <p:sldId id="265" r:id="rId24"/>
    <p:sldId id="279" r:id="rId25"/>
    <p:sldId id="280" r:id="rId26"/>
    <p:sldId id="274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4CA93D"/>
    <a:srgbClr val="B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14" autoAdjust="0"/>
    <p:restoredTop sz="72634" autoAdjust="0"/>
  </p:normalViewPr>
  <p:slideViewPr>
    <p:cSldViewPr>
      <p:cViewPr varScale="1">
        <p:scale>
          <a:sx n="49" d="100"/>
          <a:sy n="49" d="100"/>
        </p:scale>
        <p:origin x="20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2370" y="114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7" tIns="45613" rIns="91227" bIns="456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7" tIns="45613" rIns="91227" bIns="456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7" tIns="45613" rIns="91227" bIns="456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7" tIns="45613" rIns="91227" bIns="456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3E68D7-7A33-42FB-90EC-3BCAE42A43B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9720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7" tIns="45613" rIns="91227" bIns="456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zh-TW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7" tIns="45613" rIns="91227" bIns="456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55B9FC8-44DE-4D05-AEED-DD9D4E138187}" type="datetimeFigureOut">
              <a:rPr lang="en-US" altLang="zh-TW"/>
              <a:pPr/>
              <a:t>3/6/2017</a:t>
            </a:fld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7" tIns="45613" rIns="91227" bIns="456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7" tIns="45613" rIns="91227" bIns="456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zh-TW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7" tIns="45613" rIns="91227" bIns="456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38DF449-261C-4C09-9B81-3FEE16FD3C5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9571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7868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1431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5289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0192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2196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9075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947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0379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aseline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2255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6116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64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695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8597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123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7131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3364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1602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054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923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Caveat: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19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9501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056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6885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3675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82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F449-261C-4C09-9B81-3FEE16FD3C55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473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combined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69025"/>
            <a:ext cx="19812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E6BA0-F33A-4A61-A459-44F1BF403D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21ADA-43C6-4A09-A407-9DD1403463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D650F-EFE3-4005-B09A-D488F51856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FA184-B802-4C43-9054-25B8AEF7F7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FC75A-0198-4B1D-BAD7-DB7723EA91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C43FB-0CCC-4934-AC1A-0CA90D4DB8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A17FC-1D5D-4F5E-8D9C-630FA69D08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23B91-E2DE-47C8-83AA-28B18206E4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BEB6E-F001-4595-AF2B-7675AE8B64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5DAE3-FA5E-40DE-A9BA-78B31EB69F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1933F-EB0C-49D7-9836-7E8B08B155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1D1DD-BC76-40F5-A3B4-B6DB6EA1A3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F27BA-78A4-4328-8910-EE5495D2A3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NUL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fld id="{DA33882D-638F-4495-AE3C-20FE39096E1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6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933F-EB0C-49D7-9836-7E8B08B155F5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1026" name="Picture 2" descr="mage result for University of Oregon campus background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7207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3977"/>
            <a:ext cx="9144000" cy="170080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+mj-lt"/>
              </a:rPr>
              <a:t>What’s Left to Investigate in Corporate Tax Avoidance?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060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tax avoidance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088740"/>
            <a:ext cx="8471284" cy="4530725"/>
          </a:xfrm>
        </p:spPr>
        <p:txBody>
          <a:bodyPr/>
          <a:lstStyle/>
          <a:p>
            <a:r>
              <a:rPr lang="en-US" dirty="0"/>
              <a:t>There are also a number of studies examining the consequences of tax avoidance:</a:t>
            </a:r>
          </a:p>
          <a:p>
            <a:pPr lvl="1"/>
            <a:r>
              <a:rPr lang="en-US" dirty="0"/>
              <a:t>Cost of equity (</a:t>
            </a:r>
            <a:r>
              <a:rPr lang="en-US" u="sng" dirty="0"/>
              <a:t>Goh, Lee, and </a:t>
            </a:r>
            <a:r>
              <a:rPr lang="en-US" u="sng" dirty="0" err="1"/>
              <a:t>Shevlin</a:t>
            </a:r>
            <a:r>
              <a:rPr lang="en-US" u="sng" dirty="0"/>
              <a:t> 2016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Stock price crash risk (</a:t>
            </a:r>
            <a:r>
              <a:rPr lang="en-US" u="sng" dirty="0"/>
              <a:t>Kim, Li, and Li 2014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Firm / manager reputation (</a:t>
            </a:r>
            <a:r>
              <a:rPr lang="en-US" u="sng" dirty="0" err="1"/>
              <a:t>Gallemore</a:t>
            </a:r>
            <a:r>
              <a:rPr lang="en-US" u="sng" dirty="0"/>
              <a:t>, Maydew, </a:t>
            </a:r>
            <a:r>
              <a:rPr lang="en-US" u="sng" dirty="0" err="1"/>
              <a:t>Thornock</a:t>
            </a:r>
            <a:r>
              <a:rPr lang="en-US" u="sng" dirty="0"/>
              <a:t> 2014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Bank Loans (</a:t>
            </a:r>
            <a:r>
              <a:rPr lang="en-US" u="sng" dirty="0"/>
              <a:t>Hasan, Hoi, Wu, and Zhang 2014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Firm risk (</a:t>
            </a:r>
            <a:r>
              <a:rPr lang="en-US" u="sng" dirty="0"/>
              <a:t>Guenther, Matsunaga, and Williams 2017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Corporate transparency (</a:t>
            </a:r>
            <a:r>
              <a:rPr lang="en-US" u="sng" dirty="0" err="1"/>
              <a:t>Balakrishnan</a:t>
            </a:r>
            <a:r>
              <a:rPr lang="en-US" u="sng" dirty="0"/>
              <a:t>, </a:t>
            </a:r>
            <a:r>
              <a:rPr lang="en-US" u="sng" dirty="0" err="1"/>
              <a:t>Blouin</a:t>
            </a:r>
            <a:r>
              <a:rPr lang="en-US" u="sng" dirty="0"/>
              <a:t>, and </a:t>
            </a:r>
            <a:r>
              <a:rPr lang="en-US" u="sng" dirty="0" err="1"/>
              <a:t>Guay</a:t>
            </a:r>
            <a:r>
              <a:rPr lang="en-US" u="sng" dirty="0"/>
              <a:t> 2012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47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268761"/>
            <a:ext cx="8399276" cy="4562102"/>
          </a:xfrm>
        </p:spPr>
        <p:txBody>
          <a:bodyPr/>
          <a:lstStyle/>
          <a:p>
            <a:r>
              <a:rPr lang="en-US" dirty="0"/>
              <a:t>Example: Tax avoidance and ownership characteristics. </a:t>
            </a:r>
          </a:p>
          <a:p>
            <a:pPr lvl="1"/>
            <a:r>
              <a:rPr lang="en-US" dirty="0"/>
              <a:t>What question does this study answer that was left unanswered by prior research in the area. Or could not be reasonably inferred from prior research.</a:t>
            </a:r>
          </a:p>
          <a:p>
            <a:pPr lvl="2"/>
            <a:r>
              <a:rPr lang="en-US" dirty="0"/>
              <a:t>This gets tougher as number of papers increases. </a:t>
            </a:r>
          </a:p>
          <a:p>
            <a:pPr lvl="1"/>
            <a:r>
              <a:rPr lang="en-US" dirty="0"/>
              <a:t>Who cares about this unanswered question and why do they care?</a:t>
            </a:r>
          </a:p>
          <a:p>
            <a:pPr lvl="1"/>
            <a:r>
              <a:rPr lang="en-US" dirty="0"/>
              <a:t>Need powerful setting to help address concerns about correlated omitted variables.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Tax Avoidance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28" y="1088740"/>
            <a:ext cx="8898972" cy="4500501"/>
          </a:xfrm>
        </p:spPr>
        <p:txBody>
          <a:bodyPr/>
          <a:lstStyle/>
          <a:p>
            <a:r>
              <a:rPr lang="en-US" dirty="0"/>
              <a:t>Prefer to think about tax avoidance research falling into the larger category of research examining firms’ </a:t>
            </a:r>
            <a:r>
              <a:rPr lang="en-US" i="1" u="sng" dirty="0"/>
              <a:t>tax planning </a:t>
            </a:r>
            <a:r>
              <a:rPr lang="en-US" dirty="0"/>
              <a:t>decisions. </a:t>
            </a:r>
          </a:p>
          <a:p>
            <a:r>
              <a:rPr lang="en-US" dirty="0"/>
              <a:t>Tax planning research includes:</a:t>
            </a:r>
          </a:p>
          <a:p>
            <a:pPr lvl="1"/>
            <a:r>
              <a:rPr lang="en-US" sz="2400" dirty="0"/>
              <a:t>Research on tax and non-tax tradeoffs</a:t>
            </a:r>
          </a:p>
          <a:p>
            <a:pPr lvl="1"/>
            <a:r>
              <a:rPr lang="en-US" sz="2400" dirty="0"/>
              <a:t>Capital Structure</a:t>
            </a:r>
          </a:p>
          <a:p>
            <a:pPr lvl="1"/>
            <a:r>
              <a:rPr lang="en-US" sz="2400" dirty="0"/>
              <a:t>Agency costs</a:t>
            </a:r>
          </a:p>
          <a:p>
            <a:pPr lvl="1"/>
            <a:r>
              <a:rPr lang="en-US" sz="2400" dirty="0"/>
              <a:t>Tax Shelters</a:t>
            </a:r>
          </a:p>
          <a:p>
            <a:pPr lvl="1"/>
            <a:r>
              <a:rPr lang="en-US" sz="2400" dirty="0"/>
              <a:t>Income Shifting</a:t>
            </a:r>
          </a:p>
          <a:p>
            <a:pPr lvl="1"/>
            <a:r>
              <a:rPr lang="en-US" sz="2400" dirty="0"/>
              <a:t>Political Costs</a:t>
            </a:r>
          </a:p>
          <a:p>
            <a:pPr lvl="1"/>
            <a:r>
              <a:rPr lang="en-US" sz="2400" dirty="0"/>
              <a:t>Multinational and multistate research</a:t>
            </a:r>
          </a:p>
          <a:p>
            <a:pPr lvl="1"/>
            <a:r>
              <a:rPr lang="en-US" sz="2400" dirty="0"/>
              <a:t>Implicit Taxes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35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Planning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6732"/>
            <a:ext cx="8229600" cy="1144724"/>
          </a:xfrm>
        </p:spPr>
        <p:txBody>
          <a:bodyPr/>
          <a:lstStyle/>
          <a:p>
            <a:r>
              <a:rPr lang="en-US" dirty="0"/>
              <a:t>If this line of research is ending then…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026" name="Picture 2" descr="mage result for coburg road car w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2922"/>
            <a:ext cx="9144000" cy="513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4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Planning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00993"/>
            <a:ext cx="8640960" cy="4530725"/>
          </a:xfrm>
        </p:spPr>
        <p:txBody>
          <a:bodyPr/>
          <a:lstStyle/>
          <a:p>
            <a:r>
              <a:rPr lang="en-US" b="1" dirty="0"/>
              <a:t>Good news: </a:t>
            </a:r>
            <a:r>
              <a:rPr lang="en-US" dirty="0"/>
              <a:t>Opportunities for new research into tax planning are vast. </a:t>
            </a:r>
          </a:p>
          <a:p>
            <a:r>
              <a:rPr lang="en-US" dirty="0"/>
              <a:t>Potential Areas of Contribution:</a:t>
            </a:r>
          </a:p>
          <a:p>
            <a:pPr lvl="1"/>
            <a:r>
              <a:rPr lang="en-US" sz="2400" dirty="0"/>
              <a:t>Insight into </a:t>
            </a:r>
            <a:r>
              <a:rPr lang="en-US" sz="2400" i="1" dirty="0"/>
              <a:t>how</a:t>
            </a:r>
            <a:r>
              <a:rPr lang="en-US" sz="2400" dirty="0"/>
              <a:t> firms tax plan</a:t>
            </a:r>
          </a:p>
          <a:p>
            <a:pPr lvl="1"/>
            <a:r>
              <a:rPr lang="en-US" sz="2400" dirty="0"/>
              <a:t>Agency costs that influence tax decisions – effort or risk aversion? </a:t>
            </a:r>
          </a:p>
          <a:p>
            <a:pPr lvl="1"/>
            <a:r>
              <a:rPr lang="en-US" sz="2400" dirty="0"/>
              <a:t>Insights into firms’ capacity for tax avoidance and frictions that prevent firms from adjusting levels of avoidance.</a:t>
            </a:r>
          </a:p>
          <a:p>
            <a:pPr lvl="1"/>
            <a:r>
              <a:rPr lang="en-US" sz="2400" dirty="0"/>
              <a:t>Insight into the role of political and reputational costs</a:t>
            </a:r>
          </a:p>
          <a:p>
            <a:pPr lvl="1"/>
            <a:r>
              <a:rPr lang="en-US" sz="2400" dirty="0"/>
              <a:t>Tax planning and corporate social responsibility</a:t>
            </a:r>
          </a:p>
          <a:p>
            <a:pPr lvl="1"/>
            <a:r>
              <a:rPr lang="en-US" sz="2400" dirty="0"/>
              <a:t>Potential winners and losers from tax reform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970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Planning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62165"/>
          </a:xfrm>
        </p:spPr>
        <p:txBody>
          <a:bodyPr/>
          <a:lstStyle/>
          <a:p>
            <a:r>
              <a:rPr lang="en-US" b="1" dirty="0"/>
              <a:t>Bad News</a:t>
            </a:r>
            <a:r>
              <a:rPr lang="en-US" dirty="0"/>
              <a:t>: Publishing papers in the top 5 accounting journals is extremely difficult.</a:t>
            </a:r>
          </a:p>
          <a:p>
            <a:endParaRPr lang="en-US" dirty="0"/>
          </a:p>
          <a:p>
            <a:r>
              <a:rPr lang="en-US" dirty="0"/>
              <a:t>My sense is the number of quality tax papers is rising and it requires a monumental effort (and a bit of luck) to stand out.</a:t>
            </a:r>
          </a:p>
          <a:p>
            <a:endParaRPr lang="en-US" dirty="0"/>
          </a:p>
          <a:p>
            <a:r>
              <a:rPr lang="en-US" dirty="0"/>
              <a:t>Can develop good research habits, but there is no secret to success or can't miss topics.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5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26" y="347662"/>
            <a:ext cx="8229600" cy="1139825"/>
          </a:xfrm>
        </p:spPr>
        <p:txBody>
          <a:bodyPr/>
          <a:lstStyle/>
          <a:p>
            <a:r>
              <a:rPr lang="en-US" dirty="0"/>
              <a:t>Past Research Ideas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26" y="1232756"/>
            <a:ext cx="8489258" cy="4638737"/>
          </a:xfrm>
        </p:spPr>
        <p:txBody>
          <a:bodyPr/>
          <a:lstStyle/>
          <a:p>
            <a:r>
              <a:rPr lang="en-US" sz="3200" dirty="0"/>
              <a:t>Tax ideas from the press:</a:t>
            </a:r>
          </a:p>
          <a:p>
            <a:pPr lvl="1"/>
            <a:r>
              <a:rPr lang="en-US" sz="2800" dirty="0"/>
              <a:t>Tax related poison pills</a:t>
            </a:r>
          </a:p>
          <a:p>
            <a:pPr lvl="1"/>
            <a:r>
              <a:rPr lang="en-US" sz="2800" dirty="0"/>
              <a:t>Tax gross-ups</a:t>
            </a:r>
          </a:p>
          <a:p>
            <a:pPr lvl="1"/>
            <a:r>
              <a:rPr lang="en-US" sz="2800" dirty="0"/>
              <a:t>Shadow Insurance</a:t>
            </a:r>
          </a:p>
          <a:p>
            <a:pPr lvl="1"/>
            <a:r>
              <a:rPr lang="en-US" sz="2800" dirty="0"/>
              <a:t>Tax Shelters</a:t>
            </a:r>
          </a:p>
          <a:p>
            <a:pPr lvl="1"/>
            <a:r>
              <a:rPr lang="en-US" sz="2800" dirty="0"/>
              <a:t>Special Dividends around fiscal cliff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13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257932"/>
            <a:ext cx="8784468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Current 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30238"/>
            <a:ext cx="8229600" cy="570629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When do the nontax costs of tax avoidance exceed the benefits? 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Nontax costs can include: increased detection risk, reduced transparency, greater implicit taxes, reputational costs, distraction for management, among others. </a:t>
            </a:r>
            <a:endParaRPr lang="en-US" sz="2400" u="sng" dirty="0"/>
          </a:p>
          <a:p>
            <a:pPr>
              <a:spcBef>
                <a:spcPts val="0"/>
              </a:spcBef>
            </a:pPr>
            <a:endParaRPr lang="en-US" sz="2400" u="sng" dirty="0"/>
          </a:p>
          <a:p>
            <a:pPr>
              <a:spcBef>
                <a:spcPts val="0"/>
              </a:spcBef>
            </a:pPr>
            <a:r>
              <a:rPr lang="en-US" sz="2400" u="sng" dirty="0"/>
              <a:t>Cook, Moser, and Omer (2013)</a:t>
            </a:r>
            <a:r>
              <a:rPr lang="en-US" sz="2400" dirty="0"/>
              <a:t>: Find the cost of capital </a:t>
            </a:r>
            <a:r>
              <a:rPr lang="en-US" sz="2400" i="1" dirty="0"/>
              <a:t>increases</a:t>
            </a:r>
            <a:r>
              <a:rPr lang="en-US" sz="2400" dirty="0"/>
              <a:t> for firms with very high levels of tax avoidance. </a:t>
            </a:r>
          </a:p>
          <a:p>
            <a:pPr>
              <a:spcBef>
                <a:spcPts val="0"/>
              </a:spcBef>
            </a:pPr>
            <a:endParaRPr lang="en-US" sz="2400" u="sng" dirty="0"/>
          </a:p>
          <a:p>
            <a:pPr>
              <a:spcBef>
                <a:spcPts val="0"/>
              </a:spcBef>
            </a:pPr>
            <a:r>
              <a:rPr lang="en-US" sz="2400" u="sng" dirty="0"/>
              <a:t>Armstrong, </a:t>
            </a:r>
            <a:r>
              <a:rPr lang="en-US" sz="2400" u="sng" dirty="0" err="1"/>
              <a:t>Blouin</a:t>
            </a:r>
            <a:r>
              <a:rPr lang="en-US" sz="2400" u="sng" dirty="0"/>
              <a:t>, </a:t>
            </a:r>
            <a:r>
              <a:rPr lang="en-US" sz="2400" u="sng" dirty="0" err="1"/>
              <a:t>Jagolinzer</a:t>
            </a:r>
            <a:r>
              <a:rPr lang="en-US" sz="2400" u="sng" dirty="0"/>
              <a:t>, and </a:t>
            </a:r>
            <a:r>
              <a:rPr lang="en-US" sz="2400" u="sng" dirty="0" err="1"/>
              <a:t>Larcker</a:t>
            </a:r>
            <a:r>
              <a:rPr lang="en-US" sz="2400" u="sng" dirty="0"/>
              <a:t> (2014)</a:t>
            </a:r>
            <a:r>
              <a:rPr lang="en-US" sz="2400" dirty="0"/>
              <a:t>: Better governance reduces extremely high levels of tax avoidance. </a:t>
            </a:r>
          </a:p>
          <a:p>
            <a:endParaRPr lang="en-US" sz="2000" u="sng" dirty="0"/>
          </a:p>
          <a:p>
            <a:endParaRPr lang="en-US" sz="2000" dirty="0"/>
          </a:p>
          <a:p>
            <a:endParaRPr lang="en-US" sz="2200" u="sng" dirty="0"/>
          </a:p>
          <a:p>
            <a:pPr marL="0" indent="0">
              <a:buNone/>
            </a:pPr>
            <a:endParaRPr lang="en-US" sz="22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2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Current Interests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202" y="847725"/>
            <a:ext cx="8481628" cy="497487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The tradeoff literature (e.g. Scholes et al. 2014) suggests firms trade off tax benefits against nontax costs. From this perspective determinant studies may provide insight into variation in the </a:t>
            </a:r>
            <a:r>
              <a:rPr lang="en-US" sz="2800" b="1" dirty="0"/>
              <a:t>target levels </a:t>
            </a:r>
            <a:r>
              <a:rPr lang="en-US" sz="2800" dirty="0"/>
              <a:t>of tax avoidance. 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Effective tax planning is not just about tax minimization. Interesting to think </a:t>
            </a:r>
            <a:r>
              <a:rPr lang="en-US" sz="2800" i="1" dirty="0"/>
              <a:t>about target tax rates</a:t>
            </a:r>
            <a:r>
              <a:rPr lang="en-US" sz="2800" dirty="0"/>
              <a:t>, </a:t>
            </a:r>
            <a:r>
              <a:rPr lang="en-US" sz="2800" i="1" dirty="0"/>
              <a:t>tax planning capacity</a:t>
            </a:r>
            <a:r>
              <a:rPr lang="en-US" sz="2800" dirty="0"/>
              <a:t>, </a:t>
            </a:r>
            <a:r>
              <a:rPr lang="en-US" sz="2800" i="1" dirty="0"/>
              <a:t>shifts in targets</a:t>
            </a:r>
            <a:r>
              <a:rPr lang="en-US" sz="2800" dirty="0"/>
              <a:t>, and </a:t>
            </a:r>
            <a:r>
              <a:rPr lang="en-US" sz="2800" i="1" dirty="0"/>
              <a:t>frictions</a:t>
            </a:r>
            <a:r>
              <a:rPr lang="en-US" sz="2800" dirty="0"/>
              <a:t> that prevent firms from converging to their target.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03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Interests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38" y="1268760"/>
            <a:ext cx="8370033" cy="45307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/>
              <a:t>In (</a:t>
            </a:r>
            <a:r>
              <a:rPr lang="en-US" sz="2600" u="sng" dirty="0"/>
              <a:t>Kim, McGuire, Savoy, and Wilson 2016</a:t>
            </a:r>
            <a:r>
              <a:rPr lang="en-US" sz="2600" dirty="0"/>
              <a:t>) we examine how quickly firms converge toward a predicted target level of tax avoidance. 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/>
              <a:t>We focus on documenting frictions associated with the speed of adjustment.</a:t>
            </a:r>
          </a:p>
          <a:p>
            <a:pPr lvl="1">
              <a:spcBef>
                <a:spcPts val="0"/>
              </a:spcBef>
            </a:pPr>
            <a:r>
              <a:rPr lang="en-US" dirty="0"/>
              <a:t>Above or below your target</a:t>
            </a:r>
          </a:p>
          <a:p>
            <a:pPr lvl="1">
              <a:spcBef>
                <a:spcPts val="0"/>
              </a:spcBef>
            </a:pPr>
            <a:r>
              <a:rPr lang="en-US" dirty="0"/>
              <a:t>Growth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International operations/income mobility</a:t>
            </a:r>
          </a:p>
          <a:p>
            <a:pPr lvl="1">
              <a:spcBef>
                <a:spcPts val="0"/>
              </a:spcBef>
            </a:pPr>
            <a:r>
              <a:rPr lang="en-US" dirty="0"/>
              <a:t>Governance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0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left?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30725"/>
          </a:xfrm>
        </p:spPr>
        <p:txBody>
          <a:bodyPr/>
          <a:lstStyle/>
          <a:p>
            <a:r>
              <a:rPr lang="en-US" sz="4000" dirty="0"/>
              <a:t>Probably not much.</a:t>
            </a:r>
          </a:p>
          <a:p>
            <a:endParaRPr lang="en-US" sz="4000" dirty="0"/>
          </a:p>
          <a:p>
            <a:r>
              <a:rPr lang="en-US" sz="4000" dirty="0"/>
              <a:t>Questions?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3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Interests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232756"/>
            <a:ext cx="8748972" cy="4530725"/>
          </a:xfrm>
        </p:spPr>
        <p:txBody>
          <a:bodyPr/>
          <a:lstStyle/>
          <a:p>
            <a:r>
              <a:rPr lang="en-US" dirty="0"/>
              <a:t>Do the firms identified in prior studies as exhibiting higher levels of overall tax avoidance achieve those levels of tax avoidance by tolerating more uncertainty?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712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644"/>
            <a:ext cx="8229600" cy="1139825"/>
          </a:xfrm>
        </p:spPr>
        <p:txBody>
          <a:bodyPr/>
          <a:lstStyle/>
          <a:p>
            <a:r>
              <a:rPr lang="en-US" dirty="0"/>
              <a:t>Current Interests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4530725"/>
          </a:xfrm>
        </p:spPr>
        <p:txBody>
          <a:bodyPr/>
          <a:lstStyle/>
          <a:p>
            <a:r>
              <a:rPr lang="en-US" sz="3200" dirty="0"/>
              <a:t>The language in most tax avoidance papers is careful not to say firms with lower cash tax rates are being more tax aggressive.</a:t>
            </a:r>
          </a:p>
          <a:p>
            <a:endParaRPr lang="en-US" sz="3200" dirty="0"/>
          </a:p>
          <a:p>
            <a:r>
              <a:rPr lang="en-US" sz="3200" dirty="0"/>
              <a:t>But…if incremental amounts of tax avoidance are not more uncertain then why don’t more firms increase their level of avoidance?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34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Interests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1124744"/>
            <a:ext cx="8111244" cy="4752528"/>
          </a:xfrm>
        </p:spPr>
        <p:txBody>
          <a:bodyPr/>
          <a:lstStyle/>
          <a:p>
            <a:r>
              <a:rPr lang="en-US" sz="2600" dirty="0"/>
              <a:t>In (</a:t>
            </a:r>
            <a:r>
              <a:rPr lang="en-US" sz="2600" u="sng" dirty="0"/>
              <a:t>Guenther, Wu, and Wilson 2016</a:t>
            </a:r>
            <a:r>
              <a:rPr lang="en-US" sz="2600" dirty="0"/>
              <a:t>) we examine four settings where we expect firms to be engaged in marginal (or incrementally more) tax avoidance. </a:t>
            </a:r>
          </a:p>
          <a:p>
            <a:pPr lvl="1"/>
            <a:r>
              <a:rPr lang="en-US" dirty="0"/>
              <a:t>Firms with high levels of financial constraint</a:t>
            </a:r>
          </a:p>
          <a:p>
            <a:pPr lvl="1"/>
            <a:r>
              <a:rPr lang="en-US" dirty="0"/>
              <a:t>Firms with operations in tax haven countries</a:t>
            </a:r>
          </a:p>
          <a:p>
            <a:pPr lvl="1"/>
            <a:r>
              <a:rPr lang="en-US" dirty="0"/>
              <a:t>Multinational Firms</a:t>
            </a:r>
          </a:p>
          <a:p>
            <a:pPr lvl="1"/>
            <a:r>
              <a:rPr lang="en-US" dirty="0"/>
              <a:t>Tax Haven firms with high R&amp;D</a:t>
            </a:r>
          </a:p>
          <a:p>
            <a:r>
              <a:rPr lang="en-US" sz="2600" dirty="0"/>
              <a:t>We find little evidence firms achieve lower tax rates by engaging in more uncertain tax avoidance. </a:t>
            </a:r>
          </a:p>
          <a:p>
            <a:r>
              <a:rPr lang="en-US" sz="2600" dirty="0"/>
              <a:t>Puzzling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51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Interests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0725"/>
          </a:xfrm>
        </p:spPr>
        <p:txBody>
          <a:bodyPr/>
          <a:lstStyle/>
          <a:p>
            <a:r>
              <a:rPr lang="en-US" u="sng" dirty="0"/>
              <a:t>Ayers, Call, and Schwab (2013) </a:t>
            </a:r>
            <a:r>
              <a:rPr lang="en-US" dirty="0"/>
              <a:t>find initiation of cash flow forecast encourage managers to increase cash flows through tax avoidance. </a:t>
            </a:r>
          </a:p>
          <a:p>
            <a:r>
              <a:rPr lang="en-US" dirty="0"/>
              <a:t>Find the increased cash flows are primarily a result of strategies to defer rather than avoid tax payments. </a:t>
            </a:r>
          </a:p>
          <a:p>
            <a:r>
              <a:rPr lang="en-US" dirty="0"/>
              <a:t>Are lower levels of tax avoidance more attributable to incentive issues related to effort rather than aversion to risk?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644"/>
            <a:ext cx="8229600" cy="1139825"/>
          </a:xfrm>
        </p:spPr>
        <p:txBody>
          <a:bodyPr/>
          <a:lstStyle/>
          <a:p>
            <a:r>
              <a:rPr lang="en-US" dirty="0"/>
              <a:t>Current Interests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52" y="1196752"/>
            <a:ext cx="8229600" cy="4530725"/>
          </a:xfrm>
        </p:spPr>
        <p:txBody>
          <a:bodyPr/>
          <a:lstStyle/>
          <a:p>
            <a:r>
              <a:rPr lang="en-US" u="sng" dirty="0"/>
              <a:t>Davis, Guenther, </a:t>
            </a:r>
            <a:r>
              <a:rPr lang="en-US" u="sng" dirty="0" err="1"/>
              <a:t>Krull</a:t>
            </a:r>
            <a:r>
              <a:rPr lang="en-US" u="sng" dirty="0"/>
              <a:t> and Williams (2015) </a:t>
            </a:r>
            <a:r>
              <a:rPr lang="en-US" dirty="0"/>
              <a:t>find no evidence socially responsible firms pay more taxes. </a:t>
            </a:r>
          </a:p>
          <a:p>
            <a:r>
              <a:rPr lang="en-US" u="sng" dirty="0"/>
              <a:t>Watson (2015): </a:t>
            </a:r>
            <a:r>
              <a:rPr lang="en-US" dirty="0"/>
              <a:t>Finds the relation between CSR and tax avoidance is moderated by performance.</a:t>
            </a:r>
          </a:p>
          <a:p>
            <a:r>
              <a:rPr lang="en-US" dirty="0"/>
              <a:t>Is the way managers view tax avoidance changing?</a:t>
            </a:r>
          </a:p>
          <a:p>
            <a:r>
              <a:rPr lang="en-US" dirty="0"/>
              <a:t>Does it vary across countries?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93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Interests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417638"/>
            <a:ext cx="8481728" cy="4538561"/>
          </a:xfrm>
        </p:spPr>
        <p:txBody>
          <a:bodyPr/>
          <a:lstStyle/>
          <a:p>
            <a:pPr lvl="1"/>
            <a:r>
              <a:rPr lang="en-US" u="sng" dirty="0" err="1"/>
              <a:t>Gallemore</a:t>
            </a:r>
            <a:r>
              <a:rPr lang="en-US" u="sng" dirty="0"/>
              <a:t>, Maydew, </a:t>
            </a:r>
            <a:r>
              <a:rPr lang="en-US" u="sng" dirty="0" err="1"/>
              <a:t>Thornock</a:t>
            </a:r>
            <a:r>
              <a:rPr lang="en-US" u="sng" dirty="0"/>
              <a:t> (2014):</a:t>
            </a:r>
            <a:r>
              <a:rPr lang="en-US" dirty="0"/>
              <a:t> Find no evidence of reputational consequences related to tax sheltering. </a:t>
            </a:r>
          </a:p>
          <a:p>
            <a:pPr lvl="1"/>
            <a:r>
              <a:rPr lang="en-US" u="sng" dirty="0"/>
              <a:t>Graham, Hanlon, </a:t>
            </a:r>
            <a:r>
              <a:rPr lang="en-US" u="sng" dirty="0" err="1"/>
              <a:t>Shevlin</a:t>
            </a:r>
            <a:r>
              <a:rPr lang="en-US" u="sng" dirty="0"/>
              <a:t>, and Shroff (2013): </a:t>
            </a:r>
            <a:r>
              <a:rPr lang="en-US" dirty="0"/>
              <a:t>Survey finds 69 percent of executives rate reputation as an important factor in considering tax strategies. </a:t>
            </a:r>
          </a:p>
          <a:p>
            <a:pPr lvl="1"/>
            <a:r>
              <a:rPr lang="en-US" u="sng" dirty="0" err="1"/>
              <a:t>Dyreng</a:t>
            </a:r>
            <a:r>
              <a:rPr lang="en-US" u="sng" dirty="0"/>
              <a:t>, </a:t>
            </a:r>
            <a:r>
              <a:rPr lang="en-US" u="sng" dirty="0" err="1"/>
              <a:t>Hoopes</a:t>
            </a:r>
            <a:r>
              <a:rPr lang="en-US" u="sng" dirty="0"/>
              <a:t>, and Wilde (2016): </a:t>
            </a:r>
            <a:r>
              <a:rPr lang="en-US" dirty="0"/>
              <a:t>Firms respond to public scrutiny of tax avoidance by decreasing tax avoidance.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8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>
                <a:solidFill>
                  <a:srgbClr val="21D951"/>
                </a:solidFill>
              </a:rPr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3" name="Picture 2" descr="mage result for Oregon Duck pudd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560443"/>
            <a:ext cx="7704856" cy="51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41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804" y="2420888"/>
            <a:ext cx="3574740" cy="1139825"/>
          </a:xfrm>
        </p:spPr>
        <p:txBody>
          <a:bodyPr/>
          <a:lstStyle/>
          <a:p>
            <a:r>
              <a:rPr lang="en-US" sz="4800" dirty="0"/>
              <a:t>Good Luck!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DAE3-FA5E-40DE-A9BA-78B31EB69FB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20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0725"/>
          </a:xfrm>
        </p:spPr>
        <p:txBody>
          <a:bodyPr/>
          <a:lstStyle/>
          <a:p>
            <a:r>
              <a:rPr lang="en-US" dirty="0"/>
              <a:t>Background 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Tax Planning Research</a:t>
            </a:r>
          </a:p>
          <a:p>
            <a:r>
              <a:rPr lang="en-US" dirty="0"/>
              <a:t>Opportunities</a:t>
            </a:r>
          </a:p>
          <a:p>
            <a:r>
              <a:rPr lang="en-US" dirty="0"/>
              <a:t>Recent interests/projects</a:t>
            </a:r>
          </a:p>
          <a:p>
            <a:endParaRPr lang="en-US" dirty="0"/>
          </a:p>
          <a:p>
            <a:r>
              <a:rPr lang="en-US" b="1" dirty="0"/>
              <a:t>Caveat</a:t>
            </a:r>
            <a:r>
              <a:rPr lang="en-US" dirty="0"/>
              <a:t>: This is not meant to be a comprehensive summary of the literature.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87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30"/>
            <a:ext cx="8229600" cy="1139825"/>
          </a:xfrm>
        </p:spPr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24" y="1009444"/>
            <a:ext cx="8806167" cy="4530725"/>
          </a:xfrm>
        </p:spPr>
        <p:txBody>
          <a:bodyPr/>
          <a:lstStyle/>
          <a:p>
            <a:r>
              <a:rPr lang="en-US" dirty="0"/>
              <a:t>Started with work on measuring tax avoidance and discussion of constructs related to tax avoidance:</a:t>
            </a:r>
          </a:p>
          <a:p>
            <a:pPr lvl="1"/>
            <a:r>
              <a:rPr lang="en-US" dirty="0"/>
              <a:t>Cash ETRs</a:t>
            </a:r>
          </a:p>
          <a:p>
            <a:pPr lvl="1"/>
            <a:r>
              <a:rPr lang="en-US" dirty="0"/>
              <a:t>GAAP ETRs</a:t>
            </a:r>
          </a:p>
          <a:p>
            <a:pPr lvl="1"/>
            <a:r>
              <a:rPr lang="en-US" dirty="0"/>
              <a:t>BTDs (Perm / Temp / Discretionary)</a:t>
            </a:r>
          </a:p>
          <a:p>
            <a:pPr lvl="1"/>
            <a:r>
              <a:rPr lang="en-US" dirty="0"/>
              <a:t>Tax Sheltering</a:t>
            </a:r>
          </a:p>
          <a:p>
            <a:pPr lvl="1"/>
            <a:r>
              <a:rPr lang="en-US" dirty="0"/>
              <a:t>UTBs</a:t>
            </a:r>
          </a:p>
          <a:p>
            <a:pPr lvl="1"/>
            <a:r>
              <a:rPr lang="en-US" dirty="0"/>
              <a:t>Tax Risk</a:t>
            </a:r>
          </a:p>
          <a:p>
            <a:pPr lvl="1"/>
            <a:r>
              <a:rPr lang="en-US" dirty="0"/>
              <a:t>Income Shifting</a:t>
            </a:r>
          </a:p>
          <a:p>
            <a:pPr lvl="1"/>
            <a:r>
              <a:rPr lang="en-US" dirty="0"/>
              <a:t>Conforming tax avoidance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33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1304764"/>
            <a:ext cx="8579296" cy="4530725"/>
          </a:xfrm>
        </p:spPr>
        <p:txBody>
          <a:bodyPr/>
          <a:lstStyle/>
          <a:p>
            <a:r>
              <a:rPr lang="en-US" dirty="0"/>
              <a:t>Tax avoidance research tends to bring to mind papers focused on cross-sectional variation in Cash Effective Tax Rates.</a:t>
            </a:r>
          </a:p>
          <a:p>
            <a:endParaRPr lang="en-US" dirty="0"/>
          </a:p>
          <a:p>
            <a:r>
              <a:rPr lang="en-US" dirty="0"/>
              <a:t>Research motivated by influential </a:t>
            </a:r>
            <a:r>
              <a:rPr lang="en-US" u="sng" dirty="0" err="1"/>
              <a:t>Dyreng</a:t>
            </a:r>
            <a:r>
              <a:rPr lang="en-US" u="sng" dirty="0"/>
              <a:t>, Hanlon, and Maydew (2008) </a:t>
            </a:r>
            <a:r>
              <a:rPr lang="en-US" dirty="0"/>
              <a:t>study documenting substantial variation in Cash Effective Tax Rates.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340768"/>
            <a:ext cx="8229600" cy="4530725"/>
          </a:xfrm>
        </p:spPr>
        <p:txBody>
          <a:bodyPr/>
          <a:lstStyle/>
          <a:p>
            <a:r>
              <a:rPr lang="en-US" dirty="0"/>
              <a:t>Following </a:t>
            </a:r>
            <a:r>
              <a:rPr lang="en-US" dirty="0" err="1"/>
              <a:t>Dyreng</a:t>
            </a:r>
            <a:r>
              <a:rPr lang="en-US" dirty="0"/>
              <a:t> et al. (2008), new studies began examining association between ownership structures and tax avoidance.</a:t>
            </a:r>
          </a:p>
          <a:p>
            <a:endParaRPr lang="en-US" dirty="0"/>
          </a:p>
          <a:p>
            <a:pPr lvl="1"/>
            <a:r>
              <a:rPr lang="en-US" u="sng" dirty="0"/>
              <a:t>Chen, Chen, Cheng, and </a:t>
            </a:r>
            <a:r>
              <a:rPr lang="en-US" u="sng" dirty="0" err="1"/>
              <a:t>Shevlin</a:t>
            </a:r>
            <a:r>
              <a:rPr lang="en-US" u="sng" dirty="0"/>
              <a:t> (2010):</a:t>
            </a:r>
            <a:r>
              <a:rPr lang="en-US" dirty="0"/>
              <a:t> Family firm ownership and tax avoidance.</a:t>
            </a:r>
          </a:p>
          <a:p>
            <a:pPr lvl="1"/>
            <a:r>
              <a:rPr lang="en-US" u="sng" dirty="0"/>
              <a:t>Cheng, Huang, and Stanfield (2012): </a:t>
            </a:r>
            <a:r>
              <a:rPr lang="en-US" dirty="0"/>
              <a:t> Hedge fund activism and tax avoidance.</a:t>
            </a:r>
          </a:p>
          <a:p>
            <a:endParaRPr lang="en-US" u="sng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87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0748"/>
            <a:ext cx="8604956" cy="4530725"/>
          </a:xfrm>
        </p:spPr>
        <p:txBody>
          <a:bodyPr/>
          <a:lstStyle/>
          <a:p>
            <a:r>
              <a:rPr lang="en-US" dirty="0"/>
              <a:t>Motivation for tax avoidance research:</a:t>
            </a:r>
          </a:p>
          <a:p>
            <a:pPr lvl="1"/>
            <a:r>
              <a:rPr lang="en-US" dirty="0"/>
              <a:t>First, we do not seem to have a good understanding of the determinants of tax avoidance. Explanatory power of models is relatively low. </a:t>
            </a:r>
          </a:p>
          <a:p>
            <a:pPr lvl="1"/>
            <a:r>
              <a:rPr lang="en-US" dirty="0"/>
              <a:t>Second, agency issues appear to influence tax avoidance decisions. All managers are not optimizing tax decisions. </a:t>
            </a:r>
          </a:p>
          <a:p>
            <a:pPr lvl="2"/>
            <a:r>
              <a:rPr lang="en-US" dirty="0"/>
              <a:t>Rent extraction</a:t>
            </a:r>
          </a:p>
          <a:p>
            <a:pPr lvl="2"/>
            <a:r>
              <a:rPr lang="en-US" dirty="0"/>
              <a:t>Risk aversion</a:t>
            </a:r>
          </a:p>
          <a:p>
            <a:pPr lvl="2"/>
            <a:r>
              <a:rPr lang="en-US" dirty="0"/>
              <a:t>Effort aversion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5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94" y="296477"/>
            <a:ext cx="8229600" cy="1139825"/>
          </a:xfrm>
        </p:spPr>
        <p:txBody>
          <a:bodyPr/>
          <a:lstStyle/>
          <a:p>
            <a:r>
              <a:rPr lang="en-US" dirty="0"/>
              <a:t>Tax Avoidance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76964" cy="4788532"/>
          </a:xfrm>
        </p:spPr>
        <p:txBody>
          <a:bodyPr/>
          <a:lstStyle/>
          <a:p>
            <a:r>
              <a:rPr lang="en-US" dirty="0"/>
              <a:t>Research examining cross-sectional variation in tax avoidance has examined the role of:</a:t>
            </a:r>
          </a:p>
          <a:p>
            <a:pPr lvl="1"/>
            <a:r>
              <a:rPr lang="en-US" u="sng" dirty="0"/>
              <a:t>Firm Characteristics:</a:t>
            </a:r>
            <a:r>
              <a:rPr lang="en-US" dirty="0"/>
              <a:t> Financial constraint, consumer brands, auditor expertise, tax havens, CSR, product market, information environment, cash flow forecasts, etc.</a:t>
            </a:r>
          </a:p>
          <a:p>
            <a:pPr lvl="1"/>
            <a:r>
              <a:rPr lang="en-US" u="sng" dirty="0"/>
              <a:t>Executive characteristics:</a:t>
            </a:r>
            <a:r>
              <a:rPr lang="en-US" dirty="0"/>
              <a:t> Education, overconfidence, personally aggressive taxpayer, military background, life experiences, narcissism, etc.  </a:t>
            </a:r>
          </a:p>
          <a:p>
            <a:pPr lvl="1"/>
            <a:r>
              <a:rPr lang="en-US" u="sng" dirty="0"/>
              <a:t>Agency issues</a:t>
            </a:r>
            <a:r>
              <a:rPr lang="en-US" dirty="0"/>
              <a:t>: Equity compensation, after-tax compensation, family ownership, dual class stock, hedge fund intervention, managerial ownership plans, private equity ownership, etc.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3FB-0CCC-4934-AC1A-0CA90D4DB84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4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Custom 1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FFFF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22729</TotalTime>
  <Words>1404</Words>
  <Application>Microsoft Office PowerPoint</Application>
  <PresentationFormat>On-screen Show (4:3)</PresentationFormat>
  <Paragraphs>203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Garamond</vt:lpstr>
      <vt:lpstr>Georgia</vt:lpstr>
      <vt:lpstr>新細明體</vt:lpstr>
      <vt:lpstr>Wingdings</vt:lpstr>
      <vt:lpstr>Edge</vt:lpstr>
      <vt:lpstr>PowerPoint Presentation</vt:lpstr>
      <vt:lpstr>What is left?</vt:lpstr>
      <vt:lpstr>Good Luck!</vt:lpstr>
      <vt:lpstr>Agenda</vt:lpstr>
      <vt:lpstr>How did we get here?</vt:lpstr>
      <vt:lpstr>How did we get here? (Continued)</vt:lpstr>
      <vt:lpstr>How did we get here? (Continued)</vt:lpstr>
      <vt:lpstr>How did we get here (Continued)</vt:lpstr>
      <vt:lpstr>Tax Avoidance Research</vt:lpstr>
      <vt:lpstr>Consequences of tax avoidance</vt:lpstr>
      <vt:lpstr>Obstacles</vt:lpstr>
      <vt:lpstr>Scope of Tax Avoidance Research</vt:lpstr>
      <vt:lpstr>Tax Planning Research</vt:lpstr>
      <vt:lpstr>Tax Planning Research</vt:lpstr>
      <vt:lpstr>Tax Planning Research</vt:lpstr>
      <vt:lpstr>Past Research Ideas </vt:lpstr>
      <vt:lpstr>Current Interests</vt:lpstr>
      <vt:lpstr>Current Interests (Continued)</vt:lpstr>
      <vt:lpstr>Current Interests (Continued)</vt:lpstr>
      <vt:lpstr>Current Interests (Continued)</vt:lpstr>
      <vt:lpstr>Current Interests (Continued)</vt:lpstr>
      <vt:lpstr>Current Interests (Continued)</vt:lpstr>
      <vt:lpstr>Current Interests (Continued)</vt:lpstr>
      <vt:lpstr>Current Interests (Continued)</vt:lpstr>
      <vt:lpstr>Current Interests (Continued)</vt:lpstr>
      <vt:lpstr>THANK YOU!</vt:lpstr>
    </vt:vector>
  </TitlesOfParts>
  <Company>The 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the pecking order theory of capital structure</dc:title>
  <dc:creator>Bradford Hepfer</dc:creator>
  <cp:lastModifiedBy>dgreen28</cp:lastModifiedBy>
  <cp:revision>3572</cp:revision>
  <cp:lastPrinted>2017-02-15T00:36:39Z</cp:lastPrinted>
  <dcterms:created xsi:type="dcterms:W3CDTF">2006-03-16T15:56:06Z</dcterms:created>
  <dcterms:modified xsi:type="dcterms:W3CDTF">2017-03-06T19:01:11Z</dcterms:modified>
</cp:coreProperties>
</file>